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2" r:id="rId6"/>
    <p:sldId id="261" r:id="rId7"/>
    <p:sldId id="264" r:id="rId8"/>
    <p:sldId id="267" r:id="rId9"/>
    <p:sldId id="270" r:id="rId10"/>
    <p:sldId id="266" r:id="rId11"/>
    <p:sldId id="265" r:id="rId12"/>
    <p:sldId id="263" r:id="rId13"/>
    <p:sldId id="269" r:id="rId14"/>
    <p:sldId id="280" r:id="rId15"/>
    <p:sldId id="281" r:id="rId16"/>
    <p:sldId id="271" r:id="rId17"/>
    <p:sldId id="274" r:id="rId18"/>
    <p:sldId id="272" r:id="rId19"/>
    <p:sldId id="273" r:id="rId20"/>
    <p:sldId id="268" r:id="rId21"/>
    <p:sldId id="275" r:id="rId22"/>
    <p:sldId id="276" r:id="rId23"/>
    <p:sldId id="277" r:id="rId24"/>
    <p:sldId id="278" r:id="rId25"/>
    <p:sldId id="282" r:id="rId26"/>
    <p:sldId id="286" r:id="rId27"/>
    <p:sldId id="279" r:id="rId28"/>
    <p:sldId id="284" r:id="rId29"/>
    <p:sldId id="283" r:id="rId30"/>
    <p:sldId id="285" r:id="rId31"/>
    <p:sldId id="258" r:id="rId32"/>
    <p:sldId id="34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la Da Fontoura Mattoso Teixeira Cardenas" initials="LDFMTC" lastIdx="5" clrIdx="0">
    <p:extLst>
      <p:ext uri="{19B8F6BF-5375-455C-9EA6-DF929625EA0E}">
        <p15:presenceInfo xmlns:p15="http://schemas.microsoft.com/office/powerpoint/2012/main" userId="S::lfontoura@gtmchemicals.com::75d6c72c-b526-484c-833f-ff56ca472c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D55"/>
    <a:srgbClr val="004876"/>
    <a:srgbClr val="C1326B"/>
    <a:srgbClr val="3B6097"/>
    <a:srgbClr val="FFFFFF"/>
    <a:srgbClr val="BDD7EE"/>
    <a:srgbClr val="6B9BB9"/>
    <a:srgbClr val="6289C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EF025-BE87-4C24-9457-396B192852EB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C5A73-21E9-4200-AF03-B3EE2C7924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5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4E25C-29CE-4464-9CCD-B2DFE324E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C30EEA-0CEE-4B14-924D-2F2238A76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B82AA0-566F-4B99-AD24-AD49073D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EC5CB4-973A-4B41-8C96-7D663602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ACC39E-5378-43E5-8E10-FE092ED5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C37F6-64A0-4CA2-9106-D2D01962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4D9333-FD1F-4DD1-B421-F47CE742E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4C1A8-72BC-48FF-9697-A05B6AB9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F47BEE-A9DF-4A9B-BE8A-3CB49EA9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31E9EC-6AA8-496F-B3DD-B0978B03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4CD6B2-E7AA-4896-85E9-7B8E11CE1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79EAA8-6984-4029-ABDF-81D3D1105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56F2BF-3FA9-4DE1-9661-B3191F30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02763D-5735-4132-8F7D-D3E575D8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838D0F-CEF2-4930-94E6-7F19C598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9858A-4ED3-4F75-9352-F2C81307D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237EC9-719C-4FD1-8F55-56EC428F6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4BFF44-739D-49DD-89A0-E72B5F6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A97B19-EEB4-419B-A33C-4C243543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A5592-D3B7-48C2-88D4-802A2C97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6E84B-40E2-40EB-A65A-79551B11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959F74-4C10-4453-8232-C29C14E71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79C708-1974-4656-A196-F3FF1062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8ED422-ECFF-427F-99DE-3C709679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849E01-ACFE-4714-B7DC-B1A1C147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4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B7095-A5F8-4E21-8F7C-CC878AE4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088F3D-B092-4E3F-BD06-73990F736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1E08A3-7A0D-48FD-996D-B56DFD487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3CDCF43-F34F-43CD-8FE7-6F32A6EC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DCA54D-29FC-4634-86BF-F7225B0C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384C3A-98A0-409B-952E-102BE8A9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262A4-BCBD-4DF2-990C-5FAD6330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EBA092-E69E-4F56-8746-CC96AE005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F8F077F-20E7-4DC7-9BE1-97C4BBF3B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511286-10AB-41FD-8DA7-AAC692C38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AC2033-0CA7-4449-BC5C-0394CF41C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86F7D97-7D32-40B0-9BE4-9A8E194A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C4E8A4-ACEE-499E-A1F1-CB6A49F8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C10E49D-F5BA-4794-A977-F6864E91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9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6BB26-3D9E-48CF-A356-06761C98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4D2C22D-A5C0-44E5-A506-C4AD29E22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ADDF257-B419-4531-9F3E-19607079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D9DCAC-72DB-495C-A717-26ECFB75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5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1D215B-1EE5-4C89-BBFF-0CCEC0D6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8E36FA9-065D-45F9-A8CE-8022BA48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CD3227-A3DF-46B4-A26E-824311EE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23983-2727-4036-8C2D-055AD09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926CF5-F7B7-4A86-A725-24F11897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FBD0E7-B70C-4126-BBA8-B090CBDC1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CF584B-876C-4EA1-954F-C7F1FDB9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F13EAD-6695-4A8D-904A-2FE1DE0D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00D0CB-73DA-4A5D-BAC9-85A33E8C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BC87D-2F8F-47E5-85D5-44A1CFE8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FE3715-8A30-459A-BB17-4E4792AB9F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8A62-C303-42DE-8FAD-43B374032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2C8C24-BE7F-450D-B1BD-42A6C076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32BE29-87A6-445B-B196-93CA5574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8C9158-5726-4FDB-9646-CB1B0D52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A57C97B8-1224-4C71-BF2D-E2E9AE274F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" y="6000903"/>
            <a:ext cx="1672046" cy="839711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659E78-0B54-42F4-BFD1-322ACDA9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ADED0A-5CFF-4F89-8A15-00A72E3C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56248D-01AC-4C19-AC6F-A079D803D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32296-A369-455A-A27C-07285A3F9C94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D95567-216C-4FFE-8D2A-B849172E2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E26707-FD4E-4F3D-B33F-C05BD63F8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4199-C36C-4570-BAF3-FDC4D6E73A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coifa.anvisa.gov.br/" TargetMode="Externa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essoa usando teclado de computador&#10;&#10;Descrição gerada automaticamente">
            <a:extLst>
              <a:ext uri="{FF2B5EF4-FFF2-40B4-BE49-F238E27FC236}">
                <a16:creationId xmlns:a16="http://schemas.microsoft.com/office/drawing/2014/main" id="{1AAAFDBF-E5AD-437D-8622-ACDADB7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/>
          <a:stretch/>
        </p:blipFill>
        <p:spPr>
          <a:xfrm>
            <a:off x="16042" y="0"/>
            <a:ext cx="12208042" cy="6858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C739E5D-E828-460B-8C1E-BD6174861E95}"/>
              </a:ext>
            </a:extLst>
          </p:cNvPr>
          <p:cNvSpPr/>
          <p:nvPr/>
        </p:nvSpPr>
        <p:spPr>
          <a:xfrm>
            <a:off x="0" y="2049899"/>
            <a:ext cx="12192000" cy="3614301"/>
          </a:xfrm>
          <a:prstGeom prst="rect">
            <a:avLst/>
          </a:prstGeom>
          <a:solidFill>
            <a:srgbClr val="CF0D5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C7B320E-7987-4DCF-AA99-BFA8D65657A1}"/>
              </a:ext>
            </a:extLst>
          </p:cNvPr>
          <p:cNvSpPr/>
          <p:nvPr/>
        </p:nvSpPr>
        <p:spPr>
          <a:xfrm>
            <a:off x="714869" y="2565886"/>
            <a:ext cx="83715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Novo Marco Regulatório e contaminantes de IFAs</a:t>
            </a:r>
            <a:endParaRPr lang="pt-BR" sz="7200" b="1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DA19DD-E8C9-435E-AFB5-0B7B87993B24}"/>
              </a:ext>
            </a:extLst>
          </p:cNvPr>
          <p:cNvSpPr/>
          <p:nvPr/>
        </p:nvSpPr>
        <p:spPr>
          <a:xfrm>
            <a:off x="12071684" y="0"/>
            <a:ext cx="152400" cy="6858000"/>
          </a:xfrm>
          <a:prstGeom prst="rect">
            <a:avLst/>
          </a:prstGeom>
          <a:solidFill>
            <a:srgbClr val="CF0D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EF0C5B1-FF21-4C7C-B43A-592D9B1E18DD}"/>
              </a:ext>
            </a:extLst>
          </p:cNvPr>
          <p:cNvSpPr txBox="1"/>
          <p:nvPr/>
        </p:nvSpPr>
        <p:spPr>
          <a:xfrm>
            <a:off x="714869" y="4282202"/>
            <a:ext cx="148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+mj-lt"/>
              </a:rPr>
              <a:t>Outubro 2020</a:t>
            </a:r>
          </a:p>
        </p:txBody>
      </p:sp>
      <p:cxnSp>
        <p:nvCxnSpPr>
          <p:cNvPr id="11" name="Conector Reto 6">
            <a:extLst>
              <a:ext uri="{FF2B5EF4-FFF2-40B4-BE49-F238E27FC236}">
                <a16:creationId xmlns:a16="http://schemas.microsoft.com/office/drawing/2014/main" id="{BC96834D-0AED-4E21-9FC7-75327DBE2186}"/>
              </a:ext>
            </a:extLst>
          </p:cNvPr>
          <p:cNvCxnSpPr>
            <a:cxnSpLocks/>
          </p:cNvCxnSpPr>
          <p:nvPr/>
        </p:nvCxnSpPr>
        <p:spPr>
          <a:xfrm>
            <a:off x="824302" y="3991579"/>
            <a:ext cx="113676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 descr="Uma imagem contendo desenho&#10;&#10;Descrição gerada automaticamente">
            <a:extLst>
              <a:ext uri="{FF2B5EF4-FFF2-40B4-BE49-F238E27FC236}">
                <a16:creationId xmlns:a16="http://schemas.microsoft.com/office/drawing/2014/main" id="{F53B1225-A709-48F7-B9E4-816534FC7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6112514"/>
            <a:ext cx="1599808" cy="57211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F129A36-2D32-4D96-A7EF-91829A8D7B8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1536FC-C931-4845-BC7D-71B771370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4618"/>
            <a:ext cx="1597995" cy="8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3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Quando uso DIFA e CADIFA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RDC 361/2020 de 27 de Março de 2020 </a:t>
            </a:r>
          </a:p>
        </p:txBody>
      </p:sp>
      <p:pic>
        <p:nvPicPr>
          <p:cNvPr id="9" name="Imagem 1">
            <a:extLst>
              <a:ext uri="{FF2B5EF4-FFF2-40B4-BE49-F238E27FC236}">
                <a16:creationId xmlns:a16="http://schemas.microsoft.com/office/drawing/2014/main" id="{7CE465FC-1CBC-4D4F-89C2-87597820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"/>
          <a:stretch>
            <a:fillRect/>
          </a:stretch>
        </p:blipFill>
        <p:spPr bwMode="auto">
          <a:xfrm>
            <a:off x="1279441" y="1563874"/>
            <a:ext cx="9377270" cy="448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29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Para o IFA preciso de BPF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RDC 362/2020 de 27 de Março de 2020 </a:t>
            </a:r>
          </a:p>
        </p:txBody>
      </p:sp>
      <p:pic>
        <p:nvPicPr>
          <p:cNvPr id="9" name="Imagem 1">
            <a:extLst>
              <a:ext uri="{FF2B5EF4-FFF2-40B4-BE49-F238E27FC236}">
                <a16:creationId xmlns:a16="http://schemas.microsoft.com/office/drawing/2014/main" id="{78D18FE1-EBC9-4FEF-9E4E-C17AE92D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44" y="1677560"/>
            <a:ext cx="9572978" cy="436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06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De que Agências Reguladoras devo buscar o BPF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Webinar ANVISA 26/08/2019 </a:t>
            </a:r>
          </a:p>
        </p:txBody>
      </p:sp>
      <p:pic>
        <p:nvPicPr>
          <p:cNvPr id="5" name="Imagem 6">
            <a:extLst>
              <a:ext uri="{FF2B5EF4-FFF2-40B4-BE49-F238E27FC236}">
                <a16:creationId xmlns:a16="http://schemas.microsoft.com/office/drawing/2014/main" id="{B43DDA22-D05A-46EF-B6C6-1D7524632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7487" r="36697" b="20409"/>
          <a:stretch>
            <a:fillRect/>
          </a:stretch>
        </p:blipFill>
        <p:spPr bwMode="auto">
          <a:xfrm>
            <a:off x="1495777" y="1563874"/>
            <a:ext cx="9031111" cy="465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25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Diretrizes para Qualificação de Fornecedores – Distribuidoras  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IN62/2020  ANVISA no DOU de 16/06/2020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12BF3F7-052B-42C8-A616-D147E7B6C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1758121"/>
            <a:ext cx="7699022" cy="42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Mudanças de Rota de Síntese  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9B3C2EE1-0BBC-4F09-A359-1BB7574CB694}"/>
              </a:ext>
            </a:extLst>
          </p:cNvPr>
          <p:cNvSpPr/>
          <p:nvPr/>
        </p:nvSpPr>
        <p:spPr>
          <a:xfrm>
            <a:off x="4898793" y="1563874"/>
            <a:ext cx="5256212" cy="241141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/>
              <a:t>G</a:t>
            </a:r>
            <a:r>
              <a:rPr lang="pt-BR" dirty="0" err="1">
                <a:solidFill>
                  <a:srgbClr val="002060"/>
                </a:solidFill>
              </a:rPr>
              <a:t>Excelentes</a:t>
            </a:r>
            <a:r>
              <a:rPr lang="pt-BR" dirty="0">
                <a:solidFill>
                  <a:srgbClr val="002060"/>
                </a:solidFill>
              </a:rPr>
              <a:t> noticias ! Conseguimos a já na próxima entrega uma redução de 5% no preço que você pediu. Teremos um novo processo de produção e com redução nas impurezas !   </a:t>
            </a:r>
            <a:endParaRPr lang="pt-BR" dirty="0"/>
          </a:p>
        </p:txBody>
      </p:sp>
      <p:pic>
        <p:nvPicPr>
          <p:cNvPr id="5" name="Picture 2" descr="Resultado de imagem para indiano com turbante">
            <a:extLst>
              <a:ext uri="{FF2B5EF4-FFF2-40B4-BE49-F238E27FC236}">
                <a16:creationId xmlns:a16="http://schemas.microsoft.com/office/drawing/2014/main" id="{306188D4-354B-478B-A409-0B1CE036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7" y="4342539"/>
            <a:ext cx="1800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69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Mudanças de Local de Fabricação  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pic>
        <p:nvPicPr>
          <p:cNvPr id="13" name="Picture 2" descr="Resultado de imagem para 2012, China issued new air quality standards">
            <a:extLst>
              <a:ext uri="{FF2B5EF4-FFF2-40B4-BE49-F238E27FC236}">
                <a16:creationId xmlns:a16="http://schemas.microsoft.com/office/drawing/2014/main" id="{6C1112DE-BB1F-48BF-9D97-68DE526B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76" y="2383634"/>
            <a:ext cx="495776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sultado de imagem para businessman">
            <a:extLst>
              <a:ext uri="{FF2B5EF4-FFF2-40B4-BE49-F238E27FC236}">
                <a16:creationId xmlns:a16="http://schemas.microsoft.com/office/drawing/2014/main" id="{35C0548E-3CA7-4803-B815-86309433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5" y="3933824"/>
            <a:ext cx="2166938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34AD084F-7543-404B-942C-86C4A213DE95}"/>
              </a:ext>
            </a:extLst>
          </p:cNvPr>
          <p:cNvSpPr/>
          <p:nvPr/>
        </p:nvSpPr>
        <p:spPr>
          <a:xfrm>
            <a:off x="1009925" y="1947574"/>
            <a:ext cx="4284663" cy="167005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>
                <a:latin typeface="Bookman Old Style" panose="02050604050505020204" pitchFamily="18" charset="0"/>
              </a:rPr>
              <a:t>G</a:t>
            </a:r>
            <a:r>
              <a:rPr lang="pt-BR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Boa</a:t>
            </a:r>
            <a:r>
              <a:rPr lang="pt-BR" dirty="0">
                <a:solidFill>
                  <a:srgbClr val="002060"/>
                </a:solidFill>
                <a:latin typeface="Bookman Old Style" panose="02050604050505020204" pitchFamily="18" charset="0"/>
              </a:rPr>
              <a:t> tarde! Nova lei , vamos mudar fabrica ... </a:t>
            </a: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Impurezas prováveis no processo ex: Topiramato </a:t>
            </a:r>
            <a:endParaRPr lang="pt-BR" dirty="0"/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DAC94994-3965-4182-B724-FF2F2B3F4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44" y="1563874"/>
            <a:ext cx="7056438" cy="47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4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Rotas de Síntese para Topiramato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 err="1">
                <a:solidFill>
                  <a:srgbClr val="004876"/>
                </a:solidFill>
              </a:rPr>
              <a:t>Smartchem</a:t>
            </a:r>
            <a:r>
              <a:rPr lang="pt-BR" sz="1000" i="1" dirty="0">
                <a:solidFill>
                  <a:srgbClr val="004876"/>
                </a:solidFill>
              </a:rPr>
              <a:t> – busca para </a:t>
            </a:r>
            <a:r>
              <a:rPr lang="pt-BR" sz="1000" i="1" dirty="0" err="1">
                <a:solidFill>
                  <a:srgbClr val="004876"/>
                </a:solidFill>
              </a:rPr>
              <a:t>Topiramato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9" name="Imagem 12">
            <a:extLst>
              <a:ext uri="{FF2B5EF4-FFF2-40B4-BE49-F238E27FC236}">
                <a16:creationId xmlns:a16="http://schemas.microsoft.com/office/drawing/2014/main" id="{1F7A0D9E-9652-4FCE-95E5-8A5448A47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84" y="1740276"/>
            <a:ext cx="872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Rota de Síntese 1 – USP e In House com 8 Solventes Residuais  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7BF98578-FD6B-411D-9972-74300608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2099405"/>
            <a:ext cx="91440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4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Rota de Síntese 2 – USP com 5 Solventes Residuais  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B6EA4CA6-57F6-4CCE-8893-2358B4056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2" y="1862973"/>
            <a:ext cx="9599973" cy="379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91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pic>
        <p:nvPicPr>
          <p:cNvPr id="10" name="Imagem 7">
            <a:extLst>
              <a:ext uri="{FF2B5EF4-FFF2-40B4-BE49-F238E27FC236}">
                <a16:creationId xmlns:a16="http://schemas.microsoft.com/office/drawing/2014/main" id="{A17D59B5-CE5F-4224-AC75-2D1ABC2D5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4" t="13466" r="15596" b="19000"/>
          <a:stretch>
            <a:fillRect/>
          </a:stretch>
        </p:blipFill>
        <p:spPr bwMode="auto">
          <a:xfrm>
            <a:off x="2116827" y="1617629"/>
            <a:ext cx="7762185" cy="442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Como é construído um Marco Regulatório 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0975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Nitrosaminas c</a:t>
            </a:r>
            <a:r>
              <a:rPr lang="da-DK" sz="1800" b="1" dirty="0">
                <a:solidFill>
                  <a:srgbClr val="CF0D55"/>
                </a:solidFill>
              </a:rPr>
              <a:t>omo Contaminantes 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0F1F142-127E-4B83-86A2-D4FB93D3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059" y="1682927"/>
            <a:ext cx="73453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 err="1"/>
              <a:t>Nitrosaminas</a:t>
            </a:r>
            <a:r>
              <a:rPr lang="pt-BR" altLang="pt-BR" sz="2000" dirty="0"/>
              <a:t> são formadas quando aminas secundárias, por exemplo </a:t>
            </a:r>
            <a:r>
              <a:rPr lang="pt-BR" altLang="pt-BR" sz="2000" dirty="0" err="1"/>
              <a:t>dimetilaminas</a:t>
            </a:r>
            <a:r>
              <a:rPr lang="pt-BR" altLang="pt-BR" sz="2000" dirty="0"/>
              <a:t>, reagem com agentes </a:t>
            </a:r>
            <a:r>
              <a:rPr lang="pt-BR" altLang="pt-BR" sz="2000" dirty="0" err="1"/>
              <a:t>nitrosantes</a:t>
            </a:r>
            <a:r>
              <a:rPr lang="pt-BR" altLang="pt-BR" sz="2000" dirty="0"/>
              <a:t>, como óxidos de nitrogênio.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 dirty="0" err="1"/>
              <a:t>Nitrosaminas</a:t>
            </a:r>
            <a:r>
              <a:rPr lang="pt-BR" altLang="pt-BR" sz="2000" dirty="0"/>
              <a:t> são formadas em alimentos devido à presença de nitrito que é adicionado como conservante, que reage com aminas e amidas formando N-</a:t>
            </a:r>
            <a:r>
              <a:rPr lang="pt-BR" altLang="pt-BR" sz="2000" dirty="0" err="1"/>
              <a:t>nitrosaminas</a:t>
            </a:r>
            <a:endParaRPr lang="pt-BR" altLang="pt-BR" sz="2000" dirty="0"/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D7454E2-233B-4297-BC54-2681ABB34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94" y="3892373"/>
            <a:ext cx="58769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5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Presença de Nitrosaminas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500B9C-2692-4D72-AAAE-65EBDAD164A3}"/>
              </a:ext>
            </a:extLst>
          </p:cNvPr>
          <p:cNvSpPr txBox="1"/>
          <p:nvPr/>
        </p:nvSpPr>
        <p:spPr>
          <a:xfrm>
            <a:off x="1964972" y="1657693"/>
            <a:ext cx="756126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dirty="0" err="1"/>
              <a:t>Nitrosaminas</a:t>
            </a:r>
            <a:r>
              <a:rPr lang="pt-BR" sz="2400" dirty="0"/>
              <a:t> são encontradas em vários produtos </a:t>
            </a:r>
          </a:p>
          <a:p>
            <a:pPr>
              <a:defRPr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Alimentos como carne grãos e óleos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Químicos industriais como pesticidas e agentes refrigerantes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 Aguas residuais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Cosméticos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Cigarros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Industria farmacêutica em </a:t>
            </a:r>
            <a:r>
              <a:rPr lang="pt-BR" sz="2400" dirty="0" err="1"/>
              <a:t>sartanas</a:t>
            </a:r>
            <a:r>
              <a:rPr lang="pt-BR" sz="2400" dirty="0"/>
              <a:t> e outros medicamentos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Industria farmacêutica em peças de borracha </a:t>
            </a:r>
          </a:p>
          <a:p>
            <a:pPr>
              <a:defRPr/>
            </a:pPr>
            <a:r>
              <a:rPr lang="pt-BR" sz="2400" dirty="0"/>
              <a:t> </a:t>
            </a:r>
          </a:p>
          <a:p>
            <a:pPr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78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53678" y="165615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Suspensão para Valsartana com IFA da Zhejiang Huahai</a:t>
            </a:r>
            <a:r>
              <a:rPr lang="da-DK" sz="1800" b="1" dirty="0">
                <a:solidFill>
                  <a:srgbClr val="CF0D55"/>
                </a:solidFill>
              </a:rPr>
              <a:t>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RE ANVISA 2061/2018 de 1/08/2018 </a:t>
            </a:r>
          </a:p>
        </p:txBody>
      </p:sp>
      <p:sp>
        <p:nvSpPr>
          <p:cNvPr id="9" name="Retângulo 2">
            <a:extLst>
              <a:ext uri="{FF2B5EF4-FFF2-40B4-BE49-F238E27FC236}">
                <a16:creationId xmlns:a16="http://schemas.microsoft.com/office/drawing/2014/main" id="{863FDAE8-5CAE-45DE-A281-02FEA5EE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7301" y="1762400"/>
            <a:ext cx="546865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73763"/>
                </a:solidFill>
                <a:latin typeface="Calibri" panose="020F0502020204030204" pitchFamily="34" charset="0"/>
              </a:rPr>
              <a:t>RESOLUÇÃO-RE Nº 2.061, DE 1º DE AGOSTO DE 2018</a:t>
            </a:r>
            <a:endParaRPr lang="pt-BR" altLang="pt-BR" sz="1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 dirty="0">
                <a:latin typeface="Calibri" panose="020F0502020204030204" pitchFamily="34" charset="0"/>
              </a:rPr>
              <a:t>Considerando os achados</a:t>
            </a:r>
            <a:r>
              <a:rPr lang="pt-BR" altLang="pt-BR" sz="1400" dirty="0">
                <a:latin typeface="Calibri" panose="020F0502020204030204" pitchFamily="34" charset="0"/>
              </a:rPr>
              <a:t> de inspeção conduzida pelo </a:t>
            </a:r>
            <a:r>
              <a:rPr lang="pt-BR" altLang="pt-BR" sz="1400" dirty="0" err="1">
                <a:latin typeface="Calibri" panose="020F0502020204030204" pitchFamily="34" charset="0"/>
              </a:rPr>
              <a:t>European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Directorate</a:t>
            </a:r>
            <a:r>
              <a:rPr lang="pt-BR" altLang="pt-BR" sz="1400" dirty="0">
                <a:latin typeface="Calibri" panose="020F0502020204030204" pitchFamily="34" charset="0"/>
              </a:rPr>
              <a:t> for </a:t>
            </a:r>
            <a:r>
              <a:rPr lang="pt-BR" altLang="pt-BR" sz="1400" dirty="0" err="1">
                <a:latin typeface="Calibri" panose="020F0502020204030204" pitchFamily="34" charset="0"/>
              </a:rPr>
              <a:t>the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Quality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of</a:t>
            </a:r>
            <a:r>
              <a:rPr lang="pt-BR" altLang="pt-BR" sz="1400" dirty="0">
                <a:latin typeface="Calibri" panose="020F0502020204030204" pitchFamily="34" charset="0"/>
              </a:rPr>
              <a:t> Medicines &amp; </a:t>
            </a:r>
            <a:r>
              <a:rPr lang="pt-BR" altLang="pt-BR" sz="1400" dirty="0" err="1">
                <a:latin typeface="Calibri" panose="020F0502020204030204" pitchFamily="34" charset="0"/>
              </a:rPr>
              <a:t>HealthCare</a:t>
            </a:r>
            <a:r>
              <a:rPr lang="pt-BR" altLang="pt-BR" sz="1400" dirty="0">
                <a:latin typeface="Calibri" panose="020F0502020204030204" pitchFamily="34" charset="0"/>
              </a:rPr>
              <a:t> - </a:t>
            </a:r>
            <a:r>
              <a:rPr lang="pt-BR" altLang="pt-BR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EDQM</a:t>
            </a:r>
            <a:r>
              <a:rPr lang="pt-BR" altLang="pt-BR" sz="1400" dirty="0">
                <a:latin typeface="Calibri" panose="020F0502020204030204" pitchFamily="34" charset="0"/>
              </a:rPr>
              <a:t>, na empresa </a:t>
            </a:r>
            <a:r>
              <a:rPr lang="pt-BR" altLang="pt-BR" sz="1400" dirty="0" err="1">
                <a:latin typeface="Calibri" panose="020F0502020204030204" pitchFamily="34" charset="0"/>
              </a:rPr>
              <a:t>Zhejiang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Huahai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Pharmaceutical</a:t>
            </a:r>
            <a:r>
              <a:rPr lang="pt-BR" altLang="pt-BR" sz="1400" dirty="0">
                <a:latin typeface="Calibri" panose="020F0502020204030204" pitchFamily="34" charset="0"/>
              </a:rPr>
              <a:t> Co., Ltd localizada em </a:t>
            </a:r>
            <a:r>
              <a:rPr lang="pt-BR" altLang="pt-BR" sz="1400" dirty="0" err="1">
                <a:latin typeface="Calibri" panose="020F0502020204030204" pitchFamily="34" charset="0"/>
              </a:rPr>
              <a:t>Linhai</a:t>
            </a:r>
            <a:r>
              <a:rPr lang="pt-BR" altLang="pt-BR" sz="1400" dirty="0">
                <a:latin typeface="Calibri" panose="020F0502020204030204" pitchFamily="34" charset="0"/>
              </a:rPr>
              <a:t>, </a:t>
            </a:r>
            <a:r>
              <a:rPr lang="pt-BR" altLang="pt-BR" sz="1400" dirty="0" err="1">
                <a:latin typeface="Calibri" panose="020F0502020204030204" pitchFamily="34" charset="0"/>
              </a:rPr>
              <a:t>Zhejiang</a:t>
            </a:r>
            <a:r>
              <a:rPr lang="pt-BR" altLang="pt-BR" sz="1400" dirty="0">
                <a:latin typeface="Calibri" panose="020F0502020204030204" pitchFamily="34" charset="0"/>
              </a:rPr>
              <a:t> </a:t>
            </a:r>
            <a:r>
              <a:rPr lang="pt-BR" altLang="pt-BR" sz="1400" dirty="0" err="1">
                <a:latin typeface="Calibri" panose="020F0502020204030204" pitchFamily="34" charset="0"/>
              </a:rPr>
              <a:t>Province</a:t>
            </a:r>
            <a:r>
              <a:rPr lang="pt-BR" altLang="pt-BR" sz="1400" dirty="0">
                <a:latin typeface="Calibri" panose="020F0502020204030204" pitchFamily="34" charset="0"/>
              </a:rPr>
              <a:t>, China, cujas deficiências identificadas e ligadas à presença</a:t>
            </a:r>
            <a:r>
              <a:rPr lang="pt-BR" altLang="pt-BR" sz="1400" b="1" dirty="0">
                <a:latin typeface="Calibri" panose="020F0502020204030204" pitchFamily="34" charset="0"/>
              </a:rPr>
              <a:t> da impureza tóxica N </a:t>
            </a:r>
            <a:r>
              <a:rPr lang="pt-BR" altLang="pt-BR" sz="1400" b="1" dirty="0" err="1">
                <a:latin typeface="Calibri" panose="020F0502020204030204" pitchFamily="34" charset="0"/>
              </a:rPr>
              <a:t>nitrosodimetilamina</a:t>
            </a:r>
            <a:r>
              <a:rPr lang="pt-BR" altLang="pt-BR" sz="1400" b="1" dirty="0">
                <a:latin typeface="Calibri" panose="020F0502020204030204" pitchFamily="34" charset="0"/>
              </a:rPr>
              <a:t> (NDMA), constituem risco crítico para a saúde pública e que resultou na suspensão do registro sanitário do </a:t>
            </a:r>
            <a:r>
              <a:rPr lang="pt-BR" altLang="pt-B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insumo farmacêutico </a:t>
            </a:r>
            <a:r>
              <a:rPr lang="pt-BR" altLang="pt-BR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valsartana</a:t>
            </a:r>
            <a:r>
              <a:rPr lang="pt-BR" altLang="pt-BR" sz="1400" b="1" dirty="0">
                <a:latin typeface="Calibri" panose="020F0502020204030204" pitchFamily="34" charset="0"/>
              </a:rPr>
              <a:t>, resolve:</a:t>
            </a:r>
            <a:endParaRPr lang="pt-BR" altLang="pt-BR" sz="1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" panose="020F050202020403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" panose="020F0502020204030204" pitchFamily="34" charset="0"/>
              </a:rPr>
              <a:t>Art. 1º </a:t>
            </a:r>
            <a:r>
              <a:rPr lang="pt-BR" altLang="pt-BR" sz="1400" b="1" dirty="0">
                <a:latin typeface="Calibri" panose="020F0502020204030204" pitchFamily="34" charset="0"/>
              </a:rPr>
              <a:t>Determinar,</a:t>
            </a:r>
            <a:r>
              <a:rPr lang="pt-BR" altLang="pt-BR" sz="1400" dirty="0">
                <a:latin typeface="Calibri" panose="020F0502020204030204" pitchFamily="34" charset="0"/>
              </a:rPr>
              <a:t> como medida de interesse sanitário, </a:t>
            </a:r>
            <a:r>
              <a:rPr lang="pt-BR" altLang="pt-BR" sz="1400" b="1" dirty="0">
                <a:latin typeface="Calibri" panose="020F0502020204030204" pitchFamily="34" charset="0"/>
              </a:rPr>
              <a:t>a suspensão imediata da manipulação, fabricação, comercialização e uso de medicamentos contendo o insumo farmacêutico </a:t>
            </a:r>
            <a:r>
              <a:rPr lang="pt-BR" altLang="pt-BR" sz="1400" b="1" dirty="0" err="1">
                <a:latin typeface="Calibri" panose="020F0502020204030204" pitchFamily="34" charset="0"/>
              </a:rPr>
              <a:t>valsartana</a:t>
            </a:r>
            <a:r>
              <a:rPr lang="pt-BR" altLang="pt-BR" sz="1400" b="1" dirty="0">
                <a:latin typeface="Calibri" panose="020F0502020204030204" pitchFamily="34" charset="0"/>
              </a:rPr>
              <a:t>, fabricado por </a:t>
            </a:r>
            <a:r>
              <a:rPr lang="pt-BR" altLang="pt-BR" sz="1400" b="1" dirty="0" err="1">
                <a:latin typeface="Calibri" panose="020F0502020204030204" pitchFamily="34" charset="0"/>
              </a:rPr>
              <a:t>Zhejiang</a:t>
            </a:r>
            <a:r>
              <a:rPr lang="pt-BR" altLang="pt-BR" sz="1400" b="1" dirty="0">
                <a:latin typeface="Calibri" panose="020F0502020204030204" pitchFamily="34" charset="0"/>
              </a:rPr>
              <a:t> </a:t>
            </a:r>
            <a:r>
              <a:rPr lang="pt-BR" altLang="pt-BR" sz="1400" b="1" dirty="0" err="1">
                <a:latin typeface="Calibri" panose="020F0502020204030204" pitchFamily="34" charset="0"/>
              </a:rPr>
              <a:t>Huahai</a:t>
            </a:r>
            <a:r>
              <a:rPr lang="pt-BR" altLang="pt-BR" sz="1400" b="1" dirty="0">
                <a:latin typeface="Calibri" panose="020F0502020204030204" pitchFamily="34" charset="0"/>
              </a:rPr>
              <a:t> </a:t>
            </a:r>
            <a:r>
              <a:rPr lang="pt-BR" altLang="pt-BR" sz="1400" b="1" dirty="0" err="1">
                <a:latin typeface="Calibri" panose="020F0502020204030204" pitchFamily="34" charset="0"/>
              </a:rPr>
              <a:t>Pharmaceutical</a:t>
            </a:r>
            <a:r>
              <a:rPr lang="pt-BR" altLang="pt-BR" sz="1400" b="1" dirty="0">
                <a:latin typeface="Calibri" panose="020F0502020204030204" pitchFamily="34" charset="0"/>
              </a:rPr>
              <a:t> Co., Ltd, localizada em </a:t>
            </a:r>
            <a:r>
              <a:rPr lang="pt-BR" altLang="pt-BR" sz="1400" b="1" dirty="0" err="1">
                <a:latin typeface="Calibri" panose="020F0502020204030204" pitchFamily="34" charset="0"/>
              </a:rPr>
              <a:t>Linhai</a:t>
            </a:r>
            <a:r>
              <a:rPr lang="pt-BR" altLang="pt-BR" sz="1400" b="1" dirty="0">
                <a:latin typeface="Calibri" panose="020F0502020204030204" pitchFamily="34" charset="0"/>
              </a:rPr>
              <a:t>, </a:t>
            </a:r>
            <a:r>
              <a:rPr lang="pt-BR" altLang="pt-BR" sz="1400" b="1" dirty="0" err="1">
                <a:latin typeface="Calibri" panose="020F0502020204030204" pitchFamily="34" charset="0"/>
              </a:rPr>
              <a:t>Zhejiang</a:t>
            </a:r>
            <a:r>
              <a:rPr lang="pt-BR" altLang="pt-BR" sz="1400" b="1" dirty="0">
                <a:latin typeface="Calibri" panose="020F0502020204030204" pitchFamily="34" charset="0"/>
              </a:rPr>
              <a:t> </a:t>
            </a:r>
            <a:r>
              <a:rPr lang="pt-BR" altLang="pt-BR" sz="1400" b="1" dirty="0" err="1">
                <a:latin typeface="Calibri" panose="020F0502020204030204" pitchFamily="34" charset="0"/>
              </a:rPr>
              <a:t>Province</a:t>
            </a:r>
            <a:r>
              <a:rPr lang="pt-BR" altLang="pt-BR" sz="1400" b="1" dirty="0">
                <a:latin typeface="Calibri" panose="020F0502020204030204" pitchFamily="34" charset="0"/>
              </a:rPr>
              <a:t>, República Popular da China.</a:t>
            </a:r>
            <a:endParaRPr lang="pt-BR" altLang="pt-BR" sz="1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12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Evolução de Nitrosaminas na Europa EDQM 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u="none" strike="noStrike" baseline="0" dirty="0">
                <a:solidFill>
                  <a:srgbClr val="004876"/>
                </a:solidFill>
                <a:latin typeface="+mj-lt"/>
              </a:rPr>
              <a:t>EMA;</a:t>
            </a:r>
            <a:r>
              <a:rPr lang="en-US" sz="1000" b="1" i="1" u="none" strike="noStrike" baseline="0" dirty="0">
                <a:solidFill>
                  <a:srgbClr val="004876"/>
                </a:solidFill>
                <a:latin typeface="+mj-lt"/>
              </a:rPr>
              <a:t>23/06/2020</a:t>
            </a:r>
            <a:r>
              <a:rPr lang="en-US" sz="1000" i="1" u="none" strike="noStrike" baseline="0" dirty="0">
                <a:solidFill>
                  <a:srgbClr val="004876"/>
                </a:solidFill>
                <a:latin typeface="+mj-lt"/>
              </a:rPr>
              <a:t>;Lessons learnt from presence of N-nitrosamine impurities in </a:t>
            </a:r>
            <a:r>
              <a:rPr lang="en-US" sz="1000" i="1" u="none" strike="noStrike" baseline="0" dirty="0" err="1">
                <a:solidFill>
                  <a:srgbClr val="004876"/>
                </a:solidFill>
                <a:latin typeface="+mj-lt"/>
              </a:rPr>
              <a:t>sartan</a:t>
            </a:r>
            <a:r>
              <a:rPr lang="en-US" sz="1000" i="1" u="none" strike="noStrike" baseline="0" dirty="0">
                <a:solidFill>
                  <a:srgbClr val="004876"/>
                </a:solidFill>
                <a:latin typeface="+mj-lt"/>
              </a:rPr>
              <a:t> medicines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96E31DAD-5F9F-4121-9C5B-D784E2BF9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r="908" b="14577"/>
          <a:stretch/>
        </p:blipFill>
        <p:spPr bwMode="auto">
          <a:xfrm>
            <a:off x="532202" y="1563873"/>
            <a:ext cx="10621220" cy="405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931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Painel ANVISA de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em medicamentos Análise de Risco 5/02/2020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Painel ANVISA de </a:t>
            </a:r>
            <a:r>
              <a:rPr lang="pt-BR" altLang="pt-BR" sz="1000" i="1" dirty="0" err="1">
                <a:solidFill>
                  <a:srgbClr val="004876"/>
                </a:solidFill>
              </a:rPr>
              <a:t>Nitrosaminas</a:t>
            </a:r>
            <a:r>
              <a:rPr lang="pt-BR" altLang="pt-BR" sz="1000" i="1" dirty="0">
                <a:solidFill>
                  <a:srgbClr val="004876"/>
                </a:solidFill>
              </a:rPr>
              <a:t>  em medicamentos Análise de Risco 5/02/2020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9" name="Imagem 1">
            <a:extLst>
              <a:ext uri="{FF2B5EF4-FFF2-40B4-BE49-F238E27FC236}">
                <a16:creationId xmlns:a16="http://schemas.microsoft.com/office/drawing/2014/main" id="{C01553BB-92D9-4243-8135-2D648DE6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2" y="1792448"/>
            <a:ext cx="10643798" cy="407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971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Programa Especial de Monitoramento de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em medicamentos 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Painel ANVISA de </a:t>
            </a:r>
            <a:r>
              <a:rPr lang="pt-BR" altLang="pt-BR" sz="1000" i="1" dirty="0" err="1">
                <a:solidFill>
                  <a:srgbClr val="004876"/>
                </a:solidFill>
              </a:rPr>
              <a:t>Nitrosaminas</a:t>
            </a:r>
            <a:r>
              <a:rPr lang="pt-BR" altLang="pt-BR" sz="1000" i="1" dirty="0">
                <a:solidFill>
                  <a:srgbClr val="004876"/>
                </a:solidFill>
              </a:rPr>
              <a:t>  em medicamentos 22/09/2020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7C06EE-4CA3-41C3-BEE4-664D9B402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01" y="1640073"/>
            <a:ext cx="10244466" cy="44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9712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Programa Especial de Monitoramento de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em medicamentos 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Painel ANVISA de </a:t>
            </a:r>
            <a:r>
              <a:rPr lang="pt-BR" altLang="pt-BR" sz="1000" i="1" dirty="0" err="1">
                <a:solidFill>
                  <a:srgbClr val="004876"/>
                </a:solidFill>
              </a:rPr>
              <a:t>Nitrosaminas</a:t>
            </a:r>
            <a:r>
              <a:rPr lang="pt-BR" altLang="pt-BR" sz="1000" i="1" dirty="0">
                <a:solidFill>
                  <a:srgbClr val="004876"/>
                </a:solidFill>
              </a:rPr>
              <a:t>  em medicamentos 22/09/2020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B060013-3AE4-46CC-A057-9A4621380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67" y="1737207"/>
            <a:ext cx="10343444" cy="43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Grupo de Trabalho para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09/10/2020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Painel ANVISA de </a:t>
            </a:r>
            <a:r>
              <a:rPr lang="pt-BR" altLang="pt-BR" sz="1000" i="1" dirty="0" err="1">
                <a:solidFill>
                  <a:srgbClr val="004876"/>
                </a:solidFill>
              </a:rPr>
              <a:t>Nitrosaminas</a:t>
            </a:r>
            <a:r>
              <a:rPr lang="pt-BR" altLang="pt-BR" sz="1000" i="1" dirty="0">
                <a:solidFill>
                  <a:srgbClr val="004876"/>
                </a:solidFill>
              </a:rPr>
              <a:t>  em medicamentos Análise de Risco 5/02/2020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63FFC07-1ADC-4C73-866A-749705E1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924050"/>
            <a:ext cx="10419645" cy="3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80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532202" y="1107363"/>
            <a:ext cx="8308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sz="2400" dirty="0" err="1">
                <a:solidFill>
                  <a:srgbClr val="CF0D55"/>
                </a:solidFill>
              </a:rPr>
              <a:t>Solventes</a:t>
            </a:r>
            <a:r>
              <a:rPr lang="en-US" altLang="pt-BR" sz="2400" dirty="0">
                <a:solidFill>
                  <a:srgbClr val="CF0D55"/>
                </a:solidFill>
              </a:rPr>
              <a:t> </a:t>
            </a:r>
            <a:r>
              <a:rPr lang="en-US" altLang="pt-BR" sz="2400" dirty="0" err="1">
                <a:solidFill>
                  <a:srgbClr val="CF0D55"/>
                </a:solidFill>
              </a:rPr>
              <a:t>potenciais</a:t>
            </a:r>
            <a:r>
              <a:rPr lang="en-US" altLang="pt-BR" sz="2400" dirty="0">
                <a:solidFill>
                  <a:srgbClr val="CF0D55"/>
                </a:solidFill>
              </a:rPr>
              <a:t> </a:t>
            </a:r>
            <a:r>
              <a:rPr lang="en-US" altLang="pt-BR" sz="2400" dirty="0" err="1">
                <a:solidFill>
                  <a:srgbClr val="CF0D55"/>
                </a:solidFill>
              </a:rPr>
              <a:t>contaminantes</a:t>
            </a:r>
            <a:endParaRPr lang="pt-BR" sz="24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C635DE6E-679D-48E9-9314-81836340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3" y="1867525"/>
            <a:ext cx="10426529" cy="40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41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532202" y="1024492"/>
            <a:ext cx="830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Questionário de Auto Avaliação para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em medicamentos 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Questionário da NSF laboratório de Análises de Contaminantes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9" name="Imagem 1">
            <a:extLst>
              <a:ext uri="{FF2B5EF4-FFF2-40B4-BE49-F238E27FC236}">
                <a16:creationId xmlns:a16="http://schemas.microsoft.com/office/drawing/2014/main" id="{5CB8E009-8C73-4135-B671-14B75440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36" y="1596731"/>
            <a:ext cx="8555931" cy="41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Como é construído um Marco Regulatório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5A2C7DA-9E5E-434A-B85D-049B2E54C2FD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Webinar ANVISA 26/08/2019 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E3556A6D-3613-45B4-BF1C-8F176AE0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10249" r="23843" b="2721"/>
          <a:stretch>
            <a:fillRect/>
          </a:stretch>
        </p:blipFill>
        <p:spPr bwMode="auto">
          <a:xfrm>
            <a:off x="677333" y="1547962"/>
            <a:ext cx="10047111" cy="435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058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532202" y="1024492"/>
            <a:ext cx="830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dirty="0">
                <a:solidFill>
                  <a:srgbClr val="CF0D55"/>
                </a:solidFill>
              </a:rPr>
              <a:t>Questionário de Auto Avaliação para </a:t>
            </a:r>
            <a:r>
              <a:rPr lang="pt-BR" altLang="pt-BR" sz="2000" dirty="0" err="1">
                <a:solidFill>
                  <a:srgbClr val="CF0D55"/>
                </a:solidFill>
              </a:rPr>
              <a:t>Nitrosaminas</a:t>
            </a:r>
            <a:r>
              <a:rPr lang="pt-BR" altLang="pt-BR" sz="2000" dirty="0">
                <a:solidFill>
                  <a:srgbClr val="CF0D55"/>
                </a:solidFill>
              </a:rPr>
              <a:t>  em medicamentos  </a:t>
            </a:r>
            <a:endParaRPr lang="pt-BR" sz="2000" dirty="0">
              <a:solidFill>
                <a:srgbClr val="CF0D55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1000" i="1" dirty="0">
                <a:solidFill>
                  <a:srgbClr val="004876"/>
                </a:solidFill>
              </a:rPr>
              <a:t>Questionário da NSF laboratório de Análises de Contaminantes </a:t>
            </a:r>
            <a:r>
              <a:rPr lang="pt-BR" sz="1000" i="1" dirty="0">
                <a:solidFill>
                  <a:srgbClr val="004876"/>
                </a:solidFill>
              </a:rPr>
              <a:t> </a:t>
            </a:r>
          </a:p>
        </p:txBody>
      </p:sp>
      <p:pic>
        <p:nvPicPr>
          <p:cNvPr id="10" name="Imagem 1">
            <a:extLst>
              <a:ext uri="{FF2B5EF4-FFF2-40B4-BE49-F238E27FC236}">
                <a16:creationId xmlns:a16="http://schemas.microsoft.com/office/drawing/2014/main" id="{E7C3980A-6349-4A62-BDC4-504EC6E8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3" y="1671042"/>
            <a:ext cx="9563930" cy="408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9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A6BD561C-5D62-49A6-923C-DF20513F2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177" t="-2758" r="-1304" b="-416"/>
          <a:stretch/>
        </p:blipFill>
        <p:spPr>
          <a:xfrm rot="20700000" flipH="1">
            <a:off x="417752" y="419380"/>
            <a:ext cx="3730375" cy="371925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8FA500E-B688-499E-9C14-70F90F135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682" r="69" b="6283"/>
          <a:stretch/>
        </p:blipFill>
        <p:spPr>
          <a:xfrm>
            <a:off x="2158929" y="-1"/>
            <a:ext cx="7874142" cy="68580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4DD97CE-F293-4705-AEF6-18DE1DE98B2C}"/>
              </a:ext>
            </a:extLst>
          </p:cNvPr>
          <p:cNvSpPr txBox="1"/>
          <p:nvPr/>
        </p:nvSpPr>
        <p:spPr>
          <a:xfrm>
            <a:off x="4101704" y="2097111"/>
            <a:ext cx="3988592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pPr algn="ctr"/>
            <a:r>
              <a:rPr lang="pt-BR" sz="6000" dirty="0">
                <a:solidFill>
                  <a:schemeClr val="bg1"/>
                </a:solidFill>
              </a:rPr>
              <a:t>OBRIGADO!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E0A54-8100-4937-8F8C-F9DF76B8DD0F}"/>
              </a:ext>
            </a:extLst>
          </p:cNvPr>
          <p:cNvSpPr txBox="1"/>
          <p:nvPr/>
        </p:nvSpPr>
        <p:spPr>
          <a:xfrm>
            <a:off x="4101703" y="3220860"/>
            <a:ext cx="464718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F4677"/>
              </a:buClr>
              <a:buSzPct val="103000"/>
            </a:pPr>
            <a:r>
              <a:rPr lang="es-419" sz="2400" dirty="0">
                <a:solidFill>
                  <a:schemeClr val="bg1"/>
                </a:solidFill>
                <a:latin typeface="+mj-lt"/>
              </a:rPr>
              <a:t>Nome: Wilson Z Franco Filho</a:t>
            </a:r>
          </a:p>
          <a:p>
            <a:pPr algn="just">
              <a:lnSpc>
                <a:spcPct val="150000"/>
              </a:lnSpc>
              <a:buClr>
                <a:srgbClr val="0F4677"/>
              </a:buClr>
              <a:buSzPct val="103000"/>
            </a:pPr>
            <a:r>
              <a:rPr lang="es-419" sz="2400" dirty="0">
                <a:solidFill>
                  <a:schemeClr val="bg1"/>
                </a:solidFill>
                <a:latin typeface="+mj-lt"/>
              </a:rPr>
              <a:t>E-mail: wilsonzf@wilsolutions.net.br</a:t>
            </a:r>
          </a:p>
          <a:p>
            <a:pPr algn="just">
              <a:lnSpc>
                <a:spcPct val="150000"/>
              </a:lnSpc>
              <a:buClr>
                <a:srgbClr val="0F4677"/>
              </a:buClr>
              <a:buSzPct val="103000"/>
            </a:pPr>
            <a:r>
              <a:rPr lang="es-419" sz="2400" dirty="0" err="1">
                <a:solidFill>
                  <a:schemeClr val="bg1"/>
                </a:solidFill>
                <a:latin typeface="+mj-lt"/>
              </a:rPr>
              <a:t>Whatsapp</a:t>
            </a:r>
            <a:r>
              <a:rPr lang="es-419" sz="2400" dirty="0">
                <a:solidFill>
                  <a:schemeClr val="bg1"/>
                </a:solidFill>
                <a:latin typeface="+mj-lt"/>
              </a:rPr>
              <a:t>: +5519998192309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26E71E-C448-480F-9DA3-B412987E1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16" y="5807895"/>
            <a:ext cx="1818781" cy="10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16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108BF202-91D9-41D8-B9EC-23A56C8BF23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Homem no computador&#10;&#10;Descrição gerada automaticamente">
            <a:extLst>
              <a:ext uri="{FF2B5EF4-FFF2-40B4-BE49-F238E27FC236}">
                <a16:creationId xmlns:a16="http://schemas.microsoft.com/office/drawing/2014/main" id="{0CE1D111-4460-4799-B670-E9F0F3D7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91"/>
          <a:stretch/>
        </p:blipFill>
        <p:spPr>
          <a:xfrm>
            <a:off x="0" y="0"/>
            <a:ext cx="10390930" cy="68580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16C46C42-D825-43C0-ADED-DF3F8B8CB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0080" r="35670" b="10080"/>
          <a:stretch/>
        </p:blipFill>
        <p:spPr>
          <a:xfrm>
            <a:off x="7280279" y="1"/>
            <a:ext cx="4911721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C9FDA9-C580-42DC-88F8-1F76E7500A12}"/>
              </a:ext>
            </a:extLst>
          </p:cNvPr>
          <p:cNvSpPr txBox="1"/>
          <p:nvPr/>
        </p:nvSpPr>
        <p:spPr>
          <a:xfrm>
            <a:off x="753018" y="1549647"/>
            <a:ext cx="601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F025E"/>
                </a:solidFill>
              </a:rPr>
              <a:t>Para </a:t>
            </a:r>
            <a:r>
              <a:rPr lang="en-US" sz="4000" b="1" dirty="0" err="1">
                <a:solidFill>
                  <a:srgbClr val="CF025E"/>
                </a:solidFill>
              </a:rPr>
              <a:t>mais</a:t>
            </a:r>
            <a:r>
              <a:rPr lang="en-US" sz="4000" b="1" dirty="0">
                <a:solidFill>
                  <a:srgbClr val="CF025E"/>
                </a:solidFill>
              </a:rPr>
              <a:t> </a:t>
            </a:r>
            <a:r>
              <a:rPr lang="en-US" sz="4000" b="1" dirty="0" err="1">
                <a:solidFill>
                  <a:srgbClr val="CF025E"/>
                </a:solidFill>
              </a:rPr>
              <a:t>informações</a:t>
            </a:r>
            <a:r>
              <a:rPr lang="en-US" sz="4000" b="1" dirty="0">
                <a:solidFill>
                  <a:srgbClr val="CF025E"/>
                </a:solidFill>
              </a:rPr>
              <a:t>: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712E5D6-5956-416E-8A30-F30DAD1208E9}"/>
              </a:ext>
            </a:extLst>
          </p:cNvPr>
          <p:cNvSpPr txBox="1"/>
          <p:nvPr/>
        </p:nvSpPr>
        <p:spPr>
          <a:xfrm>
            <a:off x="7828758" y="3278965"/>
            <a:ext cx="343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bg1"/>
                </a:solidFill>
              </a:rPr>
              <a:t>Você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receberá</a:t>
            </a:r>
            <a:r>
              <a:rPr lang="en-US" dirty="0">
                <a:solidFill>
                  <a:schemeClr val="bg1"/>
                </a:solidFill>
              </a:rPr>
              <a:t> por e-mail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PESQUISA DE SATISFAÇÃO </a:t>
            </a:r>
            <a:r>
              <a:rPr lang="en-US" dirty="0" err="1">
                <a:solidFill>
                  <a:schemeClr val="bg1"/>
                </a:solidFill>
              </a:rPr>
              <a:t>sobre</a:t>
            </a:r>
            <a:r>
              <a:rPr lang="en-US" dirty="0">
                <a:solidFill>
                  <a:schemeClr val="bg1"/>
                </a:solidFill>
              </a:rPr>
              <a:t> o webinar. </a:t>
            </a:r>
            <a:r>
              <a:rPr lang="pt-BR" dirty="0">
                <a:solidFill>
                  <a:schemeClr val="bg1"/>
                </a:solidFill>
              </a:rPr>
              <a:t>Sua percepção nos ajudará a melhorar cada vez mais!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1" name="Imagem 20" descr="Logotipo, nome da empresa&#10;&#10;Descrição gerada automaticamente">
            <a:extLst>
              <a:ext uri="{FF2B5EF4-FFF2-40B4-BE49-F238E27FC236}">
                <a16:creationId xmlns:a16="http://schemas.microsoft.com/office/drawing/2014/main" id="{4B9D52FB-6506-4559-89F0-A919D5F00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080" y="969528"/>
            <a:ext cx="2058799" cy="7362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4A9D868-B6B1-4D46-B83E-167D2A566AB6}"/>
              </a:ext>
            </a:extLst>
          </p:cNvPr>
          <p:cNvSpPr txBox="1"/>
          <p:nvPr/>
        </p:nvSpPr>
        <p:spPr>
          <a:xfrm>
            <a:off x="7828758" y="2526044"/>
            <a:ext cx="366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MAKE US BETTER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1399CF7-9538-4DFB-BCA8-69D2C0C43E98}"/>
              </a:ext>
            </a:extLst>
          </p:cNvPr>
          <p:cNvSpPr txBox="1"/>
          <p:nvPr/>
        </p:nvSpPr>
        <p:spPr>
          <a:xfrm>
            <a:off x="753018" y="2297818"/>
            <a:ext cx="4911721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Mônica Batistela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mantunes@gtmchemicals.com 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 98424-9875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1A7CF3C-C7D2-46FE-8E3F-B799767BD249}"/>
              </a:ext>
            </a:extLst>
          </p:cNvPr>
          <p:cNvSpPr txBox="1"/>
          <p:nvPr/>
        </p:nvSpPr>
        <p:spPr>
          <a:xfrm>
            <a:off x="1436437" y="4491040"/>
            <a:ext cx="491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www.quantiq.com.br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37289826-7AFC-4C9C-BD2A-853394445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51" y="4491040"/>
            <a:ext cx="461666" cy="461666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163818A7-42C6-43ED-BFD5-5EAF6E11C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6050" y="5346931"/>
            <a:ext cx="461667" cy="461667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8B26C074-6C2E-4853-A2A2-5D3D71C7FE5B}"/>
              </a:ext>
            </a:extLst>
          </p:cNvPr>
          <p:cNvSpPr txBox="1"/>
          <p:nvPr/>
        </p:nvSpPr>
        <p:spPr>
          <a:xfrm>
            <a:off x="1436437" y="5346933"/>
            <a:ext cx="491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linkedin.com/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company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quantiq</a:t>
            </a: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3728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Como é construído um Marco Regulatório ? </a:t>
            </a:r>
            <a:endParaRPr lang="pt-BR" dirty="0"/>
          </a:p>
        </p:txBody>
      </p:sp>
      <p:pic>
        <p:nvPicPr>
          <p:cNvPr id="9" name="Imagem 2">
            <a:extLst>
              <a:ext uri="{FF2B5EF4-FFF2-40B4-BE49-F238E27FC236}">
                <a16:creationId xmlns:a16="http://schemas.microsoft.com/office/drawing/2014/main" id="{D07469C2-F70A-42F8-A8FE-7B85D228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3" y="1563874"/>
            <a:ext cx="9144000" cy="446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F612FB-6C99-4029-A9C4-7C7538644359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Material de Apresentação da  ANVISA  </a:t>
            </a:r>
          </a:p>
        </p:txBody>
      </p:sp>
    </p:spTree>
    <p:extLst>
      <p:ext uri="{BB962C8B-B14F-4D97-AF65-F5344CB8AC3E}">
        <p14:creationId xmlns:p14="http://schemas.microsoft.com/office/powerpoint/2010/main" val="30425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Como é construído um Marco Regulatório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FF19519-B928-4C06-9F36-9003476C0D03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Material de apresentação da ANVISA  </a:t>
            </a:r>
          </a:p>
        </p:txBody>
      </p:sp>
      <p:pic>
        <p:nvPicPr>
          <p:cNvPr id="12" name="Imagem 1">
            <a:extLst>
              <a:ext uri="{FF2B5EF4-FFF2-40B4-BE49-F238E27FC236}">
                <a16:creationId xmlns:a16="http://schemas.microsoft.com/office/drawing/2014/main" id="{65FADF88-439E-40E2-8B5D-2D47592B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1598255"/>
            <a:ext cx="9144000" cy="438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dirty="0">
                <a:solidFill>
                  <a:srgbClr val="CF0D55"/>
                </a:solidFill>
              </a:rPr>
              <a:t>Como é construído um Marco Regulatório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RDC 359/2020 de 27 de Março de 2020 </a:t>
            </a:r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8DC0F183-94A5-4BB6-ABCA-26694D93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3" y="1687766"/>
            <a:ext cx="7981245" cy="435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3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Para que IFAs vale a RDC359/2020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RDC 359/2020 de 27 de Março de 2020 </a:t>
            </a: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CBABE790-F036-4DEA-8DBA-3A1DAC81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r="2684"/>
          <a:stretch>
            <a:fillRect/>
          </a:stretch>
        </p:blipFill>
        <p:spPr bwMode="auto">
          <a:xfrm>
            <a:off x="1322821" y="1648848"/>
            <a:ext cx="9356468" cy="428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19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Aonde encontro os principais referências para o DIFA de IFAs 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</a:p>
          <a:p>
            <a:r>
              <a:rPr lang="pt-B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https://coifa.anvisa.gov.br/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Manuais COIFA em português e inglês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5E31EC1-BB65-4D49-8F68-C9BBB1A187E0}"/>
              </a:ext>
            </a:extLst>
          </p:cNvPr>
          <p:cNvPicPr/>
          <p:nvPr/>
        </p:nvPicPr>
        <p:blipFill rotWithShape="1">
          <a:blip r:embed="rId6"/>
          <a:srcRect l="1286" t="14271" r="2635" b="3926"/>
          <a:stretch/>
        </p:blipFill>
        <p:spPr bwMode="auto">
          <a:xfrm>
            <a:off x="909637" y="1875146"/>
            <a:ext cx="10029296" cy="3876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70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24E9FFC-5788-4BC5-8F5B-46ED78B1A067}"/>
              </a:ext>
            </a:extLst>
          </p:cNvPr>
          <p:cNvSpPr txBox="1"/>
          <p:nvPr/>
        </p:nvSpPr>
        <p:spPr>
          <a:xfrm>
            <a:off x="532202" y="279470"/>
            <a:ext cx="8555932" cy="5355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C5B89"/>
                </a:solidFill>
              </a:defRPr>
            </a:lvl1pPr>
          </a:lstStyle>
          <a:p>
            <a:r>
              <a:rPr lang="da-DK" sz="3200" b="1" dirty="0">
                <a:solidFill>
                  <a:srgbClr val="CF0D55"/>
                </a:solidFill>
              </a:rPr>
              <a:t>Novo Marco Regulatório e contaminantes de IFAs</a:t>
            </a:r>
            <a:endParaRPr lang="pt-BR" dirty="0">
              <a:solidFill>
                <a:srgbClr val="CF0D55"/>
              </a:solidFill>
            </a:endParaRPr>
          </a:p>
        </p:txBody>
      </p:sp>
      <p:cxnSp>
        <p:nvCxnSpPr>
          <p:cNvPr id="6" name="Conector Reto 6">
            <a:extLst>
              <a:ext uri="{FF2B5EF4-FFF2-40B4-BE49-F238E27FC236}">
                <a16:creationId xmlns:a16="http://schemas.microsoft.com/office/drawing/2014/main" id="{EC5B76BE-5B1D-46CC-8BF4-1F334CE0D072}"/>
              </a:ext>
            </a:extLst>
          </p:cNvPr>
          <p:cNvCxnSpPr>
            <a:cxnSpLocks/>
          </p:cNvCxnSpPr>
          <p:nvPr/>
        </p:nvCxnSpPr>
        <p:spPr>
          <a:xfrm>
            <a:off x="532202" y="815001"/>
            <a:ext cx="59701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E6039B9E-9A7C-4002-95F9-ADC26180C4E0}"/>
              </a:ext>
            </a:extLst>
          </p:cNvPr>
          <p:cNvSpPr/>
          <p:nvPr/>
        </p:nvSpPr>
        <p:spPr>
          <a:xfrm>
            <a:off x="10389703" y="5936974"/>
            <a:ext cx="1577009" cy="8017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INSIRA SEU LOGO AQUI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31AD472-B647-41D2-B228-1A308F52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56" b="36272"/>
          <a:stretch/>
        </p:blipFill>
        <p:spPr>
          <a:xfrm rot="10800000" flipH="1">
            <a:off x="10257183" y="0"/>
            <a:ext cx="1934817" cy="15638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25B23B-3F6A-4B3A-8D62-EC2E8D983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03" y="5902593"/>
            <a:ext cx="1623391" cy="87050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67441A-2807-4F81-9C3C-C794D3F3E087}"/>
              </a:ext>
            </a:extLst>
          </p:cNvPr>
          <p:cNvSpPr txBox="1"/>
          <p:nvPr/>
        </p:nvSpPr>
        <p:spPr>
          <a:xfrm>
            <a:off x="677333" y="1196622"/>
            <a:ext cx="830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CF0D55"/>
                </a:solidFill>
              </a:rPr>
              <a:t>Existe orientação para o material de Partida em IFAs </a:t>
            </a:r>
            <a:r>
              <a:rPr lang="da-DK" sz="1800" b="1" dirty="0">
                <a:solidFill>
                  <a:srgbClr val="CF0D55"/>
                </a:solidFill>
              </a:rPr>
              <a:t> ?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236189-168D-4FC1-AA91-21C80B1ABE30}"/>
              </a:ext>
            </a:extLst>
          </p:cNvPr>
          <p:cNvSpPr txBox="1"/>
          <p:nvPr/>
        </p:nvSpPr>
        <p:spPr>
          <a:xfrm>
            <a:off x="2393244" y="6366933"/>
            <a:ext cx="7236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i="1" dirty="0">
                <a:solidFill>
                  <a:srgbClr val="004876"/>
                </a:solidFill>
              </a:rPr>
              <a:t>Manuais COIFA em português e inglês seção 3.2.S.2.1 </a:t>
            </a: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C07CF2A8-1F61-4189-AA80-FB4FA1B8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12808" r="14799" b="9634"/>
          <a:stretch>
            <a:fillRect/>
          </a:stretch>
        </p:blipFill>
        <p:spPr bwMode="auto">
          <a:xfrm>
            <a:off x="1632962" y="1700213"/>
            <a:ext cx="8710359" cy="45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015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5613</TotalTime>
  <Words>1039</Words>
  <Application>Microsoft Office PowerPoint</Application>
  <PresentationFormat>Widescreen</PresentationFormat>
  <Paragraphs>147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ishizuka ferreira</dc:creator>
  <cp:lastModifiedBy>Wilson Franco</cp:lastModifiedBy>
  <cp:revision>119</cp:revision>
  <dcterms:created xsi:type="dcterms:W3CDTF">2020-06-19T16:28:07Z</dcterms:created>
  <dcterms:modified xsi:type="dcterms:W3CDTF">2020-10-20T11:12:21Z</dcterms:modified>
</cp:coreProperties>
</file>